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41.png"  /><Relationship Id="rId7" Type="http://schemas.openxmlformats.org/officeDocument/2006/relationships/image" Target="../media/image85.png"  /><Relationship Id="rId8" Type="http://schemas.openxmlformats.org/officeDocument/2006/relationships/image" Target="../media/image113.png"  /><Relationship Id="rId9" Type="http://schemas.openxmlformats.org/officeDocument/2006/relationships/image" Target="../media/image1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Relationship Id="rId8" Type="http://schemas.openxmlformats.org/officeDocument/2006/relationships/image" Target="../media/image1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5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Relationship Id="rId7" Type="http://schemas.openxmlformats.org/officeDocument/2006/relationships/image" Target="../media/image126.png"  /><Relationship Id="rId8" Type="http://schemas.openxmlformats.org/officeDocument/2006/relationships/image" Target="../media/image127.png"  /><Relationship Id="rId9" Type="http://schemas.openxmlformats.org/officeDocument/2006/relationships/image" Target="../media/image1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2.png"  /><Relationship Id="rId2" Type="http://schemas.openxmlformats.org/officeDocument/2006/relationships/image" Target="../media/image109.png"  /><Relationship Id="rId3" Type="http://schemas.openxmlformats.org/officeDocument/2006/relationships/image" Target="../media/image129.png"  /><Relationship Id="rId4" Type="http://schemas.openxmlformats.org/officeDocument/2006/relationships/image" Target="../media/image90.png"  /><Relationship Id="rId5" Type="http://schemas.openxmlformats.org/officeDocument/2006/relationships/image" Target="../media/image112.png"  /><Relationship Id="rId6" Type="http://schemas.openxmlformats.org/officeDocument/2006/relationships/image" Target="../media/image41.png"  /><Relationship Id="rId7" Type="http://schemas.openxmlformats.org/officeDocument/2006/relationships/image" Target="../media/image85.png"  /><Relationship Id="rId8" Type="http://schemas.openxmlformats.org/officeDocument/2006/relationships/image" Target="../media/image130.png"  /><Relationship Id="rId9" Type="http://schemas.openxmlformats.org/officeDocument/2006/relationships/image" Target="../media/image13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5.png"  /><Relationship Id="rId2" Type="http://schemas.openxmlformats.org/officeDocument/2006/relationships/image" Target="../media/image115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video" Target="../media/unknown1.mp4"  /><Relationship Id="rId9" Type="http://schemas.microsoft.com/office/2007/relationships/media" Target="../media/unknown1.mp4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1.png"  /><Relationship Id="rId11" Type="http://schemas.openxmlformats.org/officeDocument/2006/relationships/image" Target="../media/image142.png"  /><Relationship Id="rId12" Type="http://schemas.openxmlformats.org/officeDocument/2006/relationships/image" Target="../media/image143.png"  /><Relationship Id="rId13" Type="http://schemas.openxmlformats.org/officeDocument/2006/relationships/image" Target="../media/image144.png"  /><Relationship Id="rId14" Type="http://schemas.openxmlformats.org/officeDocument/2006/relationships/image" Target="../media/image145.png"  /><Relationship Id="rId15" Type="http://schemas.openxmlformats.org/officeDocument/2006/relationships/image" Target="../media/image146.png"  /><Relationship Id="rId16" Type="http://schemas.openxmlformats.org/officeDocument/2006/relationships/image" Target="../media/image147.png"  /><Relationship Id="rId17" Type="http://schemas.openxmlformats.org/officeDocument/2006/relationships/image" Target="../media/image148.png"  /><Relationship Id="rId2" Type="http://schemas.openxmlformats.org/officeDocument/2006/relationships/image" Target="../media/image136.png"  /><Relationship Id="rId3" Type="http://schemas.openxmlformats.org/officeDocument/2006/relationships/image" Target="../media/image2.png"  /><Relationship Id="rId4" Type="http://schemas.openxmlformats.org/officeDocument/2006/relationships/image" Target="../media/image137.png"  /><Relationship Id="rId5" Type="http://schemas.openxmlformats.org/officeDocument/2006/relationships/image" Target="../media/image5.png"  /><Relationship Id="rId6" Type="http://schemas.openxmlformats.org/officeDocument/2006/relationships/image" Target="../media/image138.png"  /><Relationship Id="rId7" Type="http://schemas.openxmlformats.org/officeDocument/2006/relationships/image" Target="../media/image139.png"  /><Relationship Id="rId8" Type="http://schemas.openxmlformats.org/officeDocument/2006/relationships/image" Target="../media/image13.png"  /><Relationship Id="rId9" Type="http://schemas.openxmlformats.org/officeDocument/2006/relationships/image" Target="../media/image1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.png"  /><Relationship Id="rId11" Type="http://schemas.openxmlformats.org/officeDocument/2006/relationships/image" Target="../media/image28.png"  /><Relationship Id="rId12" Type="http://schemas.openxmlformats.org/officeDocument/2006/relationships/image" Target="../media/image29.png"  /><Relationship Id="rId13" Type="http://schemas.openxmlformats.org/officeDocument/2006/relationships/image" Target="../media/image30.png"  /><Relationship Id="rId14" Type="http://schemas.openxmlformats.org/officeDocument/2006/relationships/image" Target="../media/image31.png"  /><Relationship Id="rId15" Type="http://schemas.openxmlformats.org/officeDocument/2006/relationships/image" Target="../media/image32.png"  /><Relationship Id="rId16" Type="http://schemas.openxmlformats.org/officeDocument/2006/relationships/image" Target="../media/image33.png"  /><Relationship Id="rId17" Type="http://schemas.openxmlformats.org/officeDocument/2006/relationships/image" Target="../media/image34.png"  /><Relationship Id="rId18" Type="http://schemas.openxmlformats.org/officeDocument/2006/relationships/image" Target="../media/image35.png"  /><Relationship Id="rId19" Type="http://schemas.openxmlformats.org/officeDocument/2006/relationships/image" Target="../media/image36.png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14" Type="http://schemas.openxmlformats.org/officeDocument/2006/relationships/image" Target="../media/image49.png"  /><Relationship Id="rId15" Type="http://schemas.openxmlformats.org/officeDocument/2006/relationships/image" Target="../media/image50.png"  /><Relationship Id="rId16" Type="http://schemas.openxmlformats.org/officeDocument/2006/relationships/image" Target="../media/image51.png"  /><Relationship Id="rId17" Type="http://schemas.openxmlformats.org/officeDocument/2006/relationships/image" Target="../media/image52.png"  /><Relationship Id="rId18" Type="http://schemas.openxmlformats.org/officeDocument/2006/relationships/image" Target="../media/image53.png"  /><Relationship Id="rId19" Type="http://schemas.openxmlformats.org/officeDocument/2006/relationships/image" Target="../media/image54.png"  /><Relationship Id="rId2" Type="http://schemas.openxmlformats.org/officeDocument/2006/relationships/image" Target="../media/image37.png"  /><Relationship Id="rId20" Type="http://schemas.openxmlformats.org/officeDocument/2006/relationships/image" Target="../media/image55.png"  /><Relationship Id="rId21" Type="http://schemas.openxmlformats.org/officeDocument/2006/relationships/image" Target="../media/image56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5.png"  /><Relationship Id="rId11" Type="http://schemas.openxmlformats.org/officeDocument/2006/relationships/image" Target="../media/image66.png"  /><Relationship Id="rId12" Type="http://schemas.openxmlformats.org/officeDocument/2006/relationships/image" Target="../media/image67.png"  /><Relationship Id="rId13" Type="http://schemas.openxmlformats.org/officeDocument/2006/relationships/image" Target="../media/image68.png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Relationship Id="rId9" Type="http://schemas.openxmlformats.org/officeDocument/2006/relationships/image" Target="../media/image6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6.png"  /><Relationship Id="rId11" Type="http://schemas.openxmlformats.org/officeDocument/2006/relationships/image" Target="../media/image77.png"  /><Relationship Id="rId12" Type="http://schemas.openxmlformats.org/officeDocument/2006/relationships/image" Target="../media/image78.png"  /><Relationship Id="rId13" Type="http://schemas.openxmlformats.org/officeDocument/2006/relationships/image" Target="../media/image79.png"  /><Relationship Id="rId14" Type="http://schemas.openxmlformats.org/officeDocument/2006/relationships/image" Target="../media/image80.png"  /><Relationship Id="rId2" Type="http://schemas.openxmlformats.org/officeDocument/2006/relationships/image" Target="../media/image1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Relationship Id="rId9" Type="http://schemas.openxmlformats.org/officeDocument/2006/relationships/image" Target="../media/image7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71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Relationship Id="rId9" Type="http://schemas.openxmlformats.org/officeDocument/2006/relationships/image" Target="../media/image8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Relationship Id="rId8" Type="http://schemas.openxmlformats.org/officeDocument/2006/relationships/image" Target="../media/image92.png"  /><Relationship Id="rId9" Type="http://schemas.openxmlformats.org/officeDocument/2006/relationships/image" Target="../media/image9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0.png"  /><Relationship Id="rId11" Type="http://schemas.openxmlformats.org/officeDocument/2006/relationships/image" Target="../media/image101.png"  /><Relationship Id="rId2" Type="http://schemas.openxmlformats.org/officeDocument/2006/relationships/image" Target="../media/image19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71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Relationship Id="rId8" Type="http://schemas.openxmlformats.org/officeDocument/2006/relationships/image" Target="../media/image98.png"  /><Relationship Id="rId9" Type="http://schemas.openxmlformats.org/officeDocument/2006/relationships/image" Target="../media/image9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8.png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Relationship Id="rId5" Type="http://schemas.openxmlformats.org/officeDocument/2006/relationships/image" Target="../media/image71.png"  /><Relationship Id="rId6" Type="http://schemas.openxmlformats.org/officeDocument/2006/relationships/image" Target="../media/image41.png"  /><Relationship Id="rId7" Type="http://schemas.openxmlformats.org/officeDocument/2006/relationships/image" Target="../media/image105.png"  /><Relationship Id="rId8" Type="http://schemas.openxmlformats.org/officeDocument/2006/relationships/image" Target="../media/image106.png"  /><Relationship Id="rId9" Type="http://schemas.openxmlformats.org/officeDocument/2006/relationships/image" Target="../media/image107.png"  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30300" y="0"/>
            <a:ext cx="26377900" cy="176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07000" y="4279900"/>
            <a:ext cx="13957300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0" y="3327400"/>
            <a:ext cx="7086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76700" y="1447800"/>
            <a:ext cx="596900" cy="596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747000" y="3505200"/>
            <a:ext cx="8597900" cy="457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566" b="false" i="false" u="none" strike="noStrike">
                <a:solidFill>
                  <a:srgbClr val="383838"/>
                </a:solidFill>
                <a:ea typeface="GangwonEduPower"/>
              </a:rPr>
              <a:t>안드로이드</a:t>
            </a:r>
            <a:r>
              <a:rPr lang="en-US" sz="2566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2566" b="false" i="false" u="none" strike="noStrike">
                <a:solidFill>
                  <a:srgbClr val="383838"/>
                </a:solidFill>
                <a:ea typeface="GangwonEduPower"/>
              </a:rPr>
              <a:t>프로그래밍</a:t>
            </a:r>
            <a:r>
              <a:rPr lang="en-US" sz="2566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2566" b="false" i="false" u="none" strike="noStrike">
                <a:solidFill>
                  <a:srgbClr val="383838"/>
                </a:solidFill>
                <a:ea typeface="GangwonEduPower"/>
              </a:rPr>
              <a:t>응용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1240000">
            <a:off x="4114800" y="9994900"/>
            <a:ext cx="4864100" cy="863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-360000">
            <a:off x="4025900" y="10096500"/>
            <a:ext cx="4991100" cy="647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626" b="false" i="false" u="none" strike="noStrike">
                <a:solidFill>
                  <a:srgbClr val="383838"/>
                </a:solidFill>
                <a:latin typeface="Skranji"/>
              </a:rPr>
              <a:t>#Let's cook smart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60000">
            <a:off x="9448800" y="9867900"/>
            <a:ext cx="5626100" cy="927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60000">
            <a:off x="9588500" y="10045700"/>
            <a:ext cx="5143500" cy="647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626" b="false" i="false" u="none" strike="noStrike">
                <a:solidFill>
                  <a:srgbClr val="383838"/>
                </a:solidFill>
                <a:latin typeface="Skranji"/>
              </a:rPr>
              <a:t>#What's in My Fridge?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1300000">
            <a:off x="15240000" y="10058400"/>
            <a:ext cx="50292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66000"/>
          </a:blip>
          <a:stretch>
            <a:fillRect/>
          </a:stretch>
        </p:blipFill>
        <p:spPr>
          <a:xfrm rot="480000">
            <a:off x="19748500" y="5880100"/>
            <a:ext cx="2857500" cy="4127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200000">
            <a:off x="5143500" y="800100"/>
            <a:ext cx="2565400" cy="256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4800000">
            <a:off x="20612100" y="1054100"/>
            <a:ext cx="2095500" cy="209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alphaModFix amt="46000"/>
          </a:blip>
          <a:stretch>
            <a:fillRect/>
          </a:stretch>
        </p:blipFill>
        <p:spPr>
          <a:xfrm rot="-1620000">
            <a:off x="2133600" y="4279900"/>
            <a:ext cx="1917700" cy="2209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990600" y="11950700"/>
            <a:ext cx="26377900" cy="176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200000">
            <a:off x="22440900" y="6299200"/>
            <a:ext cx="876300" cy="876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>
            <a:alphaModFix amt="65000"/>
          </a:blip>
          <a:stretch>
            <a:fillRect/>
          </a:stretch>
        </p:blipFill>
        <p:spPr>
          <a:xfrm rot="7500000">
            <a:off x="1422400" y="9867900"/>
            <a:ext cx="1828800" cy="1816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1260000">
            <a:off x="17208500" y="736600"/>
            <a:ext cx="2235200" cy="2933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>
            <a:alphaModFix amt="78000"/>
          </a:blip>
          <a:stretch>
            <a:fillRect/>
          </a:stretch>
        </p:blipFill>
        <p:spPr>
          <a:xfrm rot="-4080000">
            <a:off x="863600" y="6019800"/>
            <a:ext cx="2933700" cy="2603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-300000">
            <a:off x="15303500" y="10160000"/>
            <a:ext cx="4914900" cy="647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626" b="false" i="false" u="none" strike="noStrike">
                <a:solidFill>
                  <a:srgbClr val="383838"/>
                </a:solidFill>
                <a:latin typeface="Skranji"/>
              </a:rPr>
              <a:t>#ZeroWaste Kitchen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1500" y="12814300"/>
            <a:ext cx="5943600" cy="419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2337" b="false" i="false" u="none" strike="noStrike">
                <a:solidFill>
                  <a:srgbClr val="383838"/>
                </a:solidFill>
                <a:ea typeface="GangwonEduPower"/>
              </a:rPr>
              <a:t>스마트</a:t>
            </a:r>
            <a:r>
              <a:rPr lang="en-US" sz="2337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2337" b="false" i="false" u="none" strike="noStrike">
                <a:solidFill>
                  <a:srgbClr val="383838"/>
                </a:solidFill>
                <a:ea typeface="GangwonEduPower"/>
              </a:rPr>
              <a:t>콘텐츠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818100" y="12814300"/>
            <a:ext cx="5943600" cy="4191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en-US" sz="2337" b="false" i="false" u="none" strike="noStrike">
                <a:solidFill>
                  <a:srgbClr val="383838"/>
                </a:solidFill>
                <a:latin typeface="GangwonEduPower"/>
              </a:rPr>
              <a:t>2023145036 </a:t>
            </a:r>
            <a:r>
              <a:rPr lang="ko-KR" sz="2337" b="false" i="false" u="none" strike="noStrike">
                <a:solidFill>
                  <a:srgbClr val="383838"/>
                </a:solidFill>
                <a:ea typeface="GangwonEduPower"/>
              </a:rPr>
              <a:t>박예슬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245100" y="7734300"/>
            <a:ext cx="136398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9440000">
            <a:off x="1066800" y="457200"/>
            <a:ext cx="2971800" cy="297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1130300"/>
            <a:ext cx="26162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19400" y="1295400"/>
            <a:ext cx="29845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336" b="false" i="false" u="none" strike="noStrike">
                <a:solidFill>
                  <a:srgbClr val="383838"/>
                </a:solidFill>
                <a:latin typeface="Raleway Bold"/>
              </a:rPr>
              <a:t>chapter o3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74500" y="4521200"/>
            <a:ext cx="10464800" cy="582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63500" y="4114800"/>
            <a:ext cx="8686800" cy="109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665200" y="4330700"/>
            <a:ext cx="68834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978" b="false" i="false" u="none" strike="noStrike">
                <a:solidFill>
                  <a:srgbClr val="383838"/>
                </a:solidFill>
                <a:ea typeface="GangwonEduPower"/>
              </a:rPr>
              <a:t>상세화면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11100" y="5892800"/>
            <a:ext cx="9118600" cy="34163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노란색의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상세화면을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클릭하면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재료의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정보화면을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 
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재료의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이름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,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수량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,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등록일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,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소비기한을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수정할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
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등록일과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소비기한의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경우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사진처럼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달력을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띄워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수정할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달력은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안드로이드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스튜디오의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내장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달력을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사용하였습니다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
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83838"/>
                </a:solidFill>
                <a:latin typeface="GangwonEduAll Light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6000" y="2146300"/>
            <a:ext cx="118618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9066" b="false" i="false" u="none" strike="noStrike">
                <a:solidFill>
                  <a:srgbClr val="383838"/>
                </a:solidFill>
                <a:ea typeface="GangwonEduPower"/>
              </a:rPr>
              <a:t>냉장고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94000" y="825500"/>
            <a:ext cx="7747000" cy="12890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140000">
            <a:off x="-3755857" y="2851610"/>
            <a:ext cx="21615400" cy="1479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44000"/>
          </a:blip>
          <a:stretch>
            <a:fillRect/>
          </a:stretch>
        </p:blipFill>
        <p:spPr>
          <a:xfrm rot="20347004">
            <a:off x="15125700" y="1181100"/>
            <a:ext cx="3975100" cy="397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74000"/>
          </a:blip>
          <a:stretch>
            <a:fillRect/>
          </a:stretch>
        </p:blipFill>
        <p:spPr>
          <a:xfrm rot="11820000">
            <a:off x="4838700" y="990600"/>
            <a:ext cx="2311400" cy="231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>
            <a:alphaModFix amt="56000"/>
          </a:blip>
          <a:stretch>
            <a:fillRect/>
          </a:stretch>
        </p:blipFill>
        <p:spPr>
          <a:xfrm rot="21300000">
            <a:off x="2578100" y="419100"/>
            <a:ext cx="2336800" cy="233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19300" y="5740400"/>
            <a:ext cx="7200900" cy="3225800"/>
          </a:xfrm>
          <a:prstGeom prst="rect">
            <a:avLst/>
          </a:prstGeom>
        </p:spPr>
        <p:txBody>
          <a:bodyPr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sz="9066" b="0" i="0" u="none" strike="noStrike">
                <a:solidFill>
                  <a:srgbClr val="383838"/>
                </a:solidFill>
                <a:ea typeface="강원교육튼튼"/>
              </a:rPr>
              <a:t>중간고사</a:t>
            </a:r>
            <a:r>
              <a:rPr lang="en-US" sz="9066" b="0" i="0" u="none" strike="noStrike">
                <a:solidFill>
                  <a:srgbClr val="383838"/>
                </a:solidFill>
                <a:latin typeface="강원교육튼튼"/>
              </a:rPr>
              <a:t> </a:t>
            </a:r>
            <a:r>
              <a:rPr lang="ko-KR" sz="9066" b="0" i="0" u="none" strike="noStrike">
                <a:solidFill>
                  <a:srgbClr val="383838"/>
                </a:solidFill>
                <a:ea typeface="강원교육튼튼"/>
              </a:rPr>
              <a:t>이후</a:t>
            </a:r>
            <a:r>
              <a:rPr lang="en-US" sz="9066" b="0" i="0" u="none" strike="noStrike">
                <a:solidFill>
                  <a:srgbClr val="383838"/>
                </a:solidFill>
                <a:latin typeface="강원교육튼튼"/>
              </a:rPr>
              <a:t> </a:t>
            </a:r>
            <a:endParaRPr lang="en-US" sz="9066" b="0" i="0" u="none" strike="noStrike">
              <a:solidFill>
                <a:srgbClr val="383838"/>
              </a:solidFill>
              <a:latin typeface="강원교육튼튼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sz="9066" b="0" i="0" u="none" strike="noStrike">
                <a:solidFill>
                  <a:srgbClr val="383838"/>
                </a:solidFill>
                <a:ea typeface="강원교육튼튼"/>
              </a:rPr>
              <a:t>개선된</a:t>
            </a:r>
            <a:r>
              <a:rPr lang="en-US" sz="9066" b="0" i="0" u="none" strike="noStrike">
                <a:solidFill>
                  <a:srgbClr val="383838"/>
                </a:solidFill>
                <a:latin typeface="강원교육튼튼"/>
              </a:rPr>
              <a:t> </a:t>
            </a:r>
            <a:r>
              <a:rPr lang="ko-KR" sz="9066" b="0" i="0" u="none" strike="noStrike">
                <a:solidFill>
                  <a:srgbClr val="383838"/>
                </a:solidFill>
                <a:ea typeface="강원교육튼튼"/>
              </a:rPr>
              <a:t>점</a:t>
            </a:r>
            <a:endParaRPr lang="ko-KR" sz="9066" b="0" i="0" u="none" strike="noStrike">
              <a:solidFill>
                <a:srgbClr val="383838"/>
              </a:solidFill>
              <a:ea typeface="강원교육튼튼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18600" y="342900"/>
            <a:ext cx="64516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32800" y="508000"/>
            <a:ext cx="7823200" cy="4191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sz="2337" b="0" i="0" u="none" strike="noStrike">
                <a:solidFill>
                  <a:srgbClr val="383838"/>
                </a:solidFill>
                <a:ea typeface="강원교육튼튼"/>
              </a:rPr>
              <a:t>냉장고</a:t>
            </a:r>
            <a:r>
              <a:rPr lang="en-US" sz="2337" b="0" i="0" u="none" strike="noStrike">
                <a:solidFill>
                  <a:srgbClr val="383838"/>
                </a:solidFill>
                <a:latin typeface="강원교육튼튼"/>
              </a:rPr>
              <a:t> </a:t>
            </a:r>
            <a:r>
              <a:rPr lang="ko-KR" sz="2337" b="0" i="0" u="none" strike="noStrike">
                <a:solidFill>
                  <a:srgbClr val="383838"/>
                </a:solidFill>
                <a:ea typeface="강원교육튼튼"/>
              </a:rPr>
              <a:t>비서</a:t>
            </a:r>
            <a:endParaRPr lang="ko-KR" sz="2337" b="0" i="0" u="none" strike="noStrike">
              <a:solidFill>
                <a:srgbClr val="383838"/>
              </a:solidFill>
              <a:ea typeface="강원교육튼튼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567661">
            <a:off x="19329400" y="5943600"/>
            <a:ext cx="2032000" cy="481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716500" y="13081000"/>
            <a:ext cx="8597900" cy="4572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sz="2566" b="0" i="0" u="none" strike="noStrike">
                <a:solidFill>
                  <a:srgbClr val="595959"/>
                </a:solidFill>
                <a:ea typeface="강원교육튼튼"/>
              </a:rPr>
              <a:t>안드로이드</a:t>
            </a:r>
            <a:r>
              <a:rPr lang="en-US" sz="2566" b="0" i="0" u="none" strike="noStrike">
                <a:solidFill>
                  <a:srgbClr val="595959"/>
                </a:solidFill>
                <a:latin typeface="강원교육튼튼"/>
              </a:rPr>
              <a:t> </a:t>
            </a:r>
            <a:r>
              <a:rPr lang="ko-KR" sz="2566" b="0" i="0" u="none" strike="noStrike">
                <a:solidFill>
                  <a:srgbClr val="595959"/>
                </a:solidFill>
                <a:ea typeface="강원교육튼튼"/>
              </a:rPr>
              <a:t>프로그래밍</a:t>
            </a:r>
            <a:r>
              <a:rPr lang="en-US" sz="2566" b="0" i="0" u="none" strike="noStrike">
                <a:solidFill>
                  <a:srgbClr val="595959"/>
                </a:solidFill>
                <a:latin typeface="강원교육튼튼"/>
              </a:rPr>
              <a:t> </a:t>
            </a:r>
            <a:r>
              <a:rPr lang="ko-KR" sz="2566" b="0" i="0" u="none" strike="noStrike">
                <a:solidFill>
                  <a:srgbClr val="595959"/>
                </a:solidFill>
                <a:ea typeface="강원교육튼튼"/>
              </a:rPr>
              <a:t>응용</a:t>
            </a:r>
            <a:endParaRPr lang="ko-KR" sz="2566" b="0" i="0" u="none" strike="noStrike">
              <a:solidFill>
                <a:srgbClr val="595959"/>
              </a:solidFill>
              <a:ea typeface="강원교육튼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">
            <a:off x="1066800" y="457200"/>
            <a:ext cx="2971800" cy="297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697200" y="1130300"/>
            <a:ext cx="2616200" cy="73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519400" y="1295400"/>
            <a:ext cx="2984500" cy="4191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" sz="2336" b="0" i="0" u="none" strike="noStrike">
                <a:solidFill>
                  <a:srgbClr val="383838"/>
                </a:solidFill>
                <a:latin typeface="Raleway Bold"/>
              </a:rPr>
              <a:t>chapter o3</a:t>
            </a:r>
            <a:endParaRPr lang="en" sz="2336" b="0" i="0" u="none" strike="noStrike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874500" y="4521200"/>
            <a:ext cx="10464800" cy="582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763500" y="4114800"/>
            <a:ext cx="8686800" cy="109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665200" y="4330700"/>
            <a:ext cx="6883400" cy="7112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sz="3978" b="0" i="0" u="none" strike="noStrike">
                <a:solidFill>
                  <a:srgbClr val="383838"/>
                </a:solidFill>
                <a:ea typeface="강원교육튼튼"/>
              </a:rPr>
              <a:t>개별</a:t>
            </a:r>
            <a:r>
              <a:rPr lang="en-US" sz="3978" b="0" i="0" u="none" strike="noStrike">
                <a:solidFill>
                  <a:srgbClr val="383838"/>
                </a:solidFill>
                <a:latin typeface="강원교육튼튼"/>
              </a:rPr>
              <a:t> </a:t>
            </a:r>
            <a:r>
              <a:rPr lang="ko-KR" sz="3978" b="0" i="0" u="none" strike="noStrike">
                <a:solidFill>
                  <a:srgbClr val="383838"/>
                </a:solidFill>
                <a:ea typeface="강원교육튼튼"/>
              </a:rPr>
              <a:t>재료</a:t>
            </a:r>
            <a:r>
              <a:rPr lang="en-US" sz="3978" b="0" i="0" u="none" strike="noStrike">
                <a:solidFill>
                  <a:srgbClr val="383838"/>
                </a:solidFill>
                <a:latin typeface="강원교육튼튼"/>
              </a:rPr>
              <a:t> </a:t>
            </a:r>
            <a:r>
              <a:rPr lang="ko-KR" sz="3978" b="0" i="0" u="none" strike="noStrike">
                <a:solidFill>
                  <a:srgbClr val="383838"/>
                </a:solidFill>
                <a:ea typeface="강원교육튼튼"/>
              </a:rPr>
              <a:t>추가</a:t>
            </a:r>
            <a:endParaRPr lang="ko-KR" sz="3978" b="0" i="0" u="none" strike="noStrike">
              <a:solidFill>
                <a:srgbClr val="383838"/>
              </a:solidFill>
              <a:ea typeface="강원교육튼튼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98400" y="5549900"/>
            <a:ext cx="9118600" cy="1663700"/>
          </a:xfrm>
          <a:prstGeom prst="rect">
            <a:avLst/>
          </a:prstGeom>
        </p:spPr>
        <p:txBody>
          <a:bodyPr anchor="ctr"/>
          <a:lstStyle/>
          <a:p>
            <a:pPr lvl="0" algn="l">
              <a:lnSpc>
                <a:spcPct val="132800"/>
              </a:lnSpc>
              <a:defRPr/>
            </a:pP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하단의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플로딩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버튼을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이용해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재료를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추가할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수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있는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기능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구현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. </a:t>
            </a:r>
            <a:endParaRPr lang="en-US" sz="2933" b="0" i="0" u="none" strike="noStrike">
              <a:solidFill>
                <a:srgbClr val="383838"/>
              </a:solidFill>
              <a:latin typeface="강원교육모두 Light"/>
            </a:endParaRPr>
          </a:p>
          <a:p>
            <a:pPr lvl="0" algn="l">
              <a:lnSpc>
                <a:spcPct val="132800"/>
              </a:lnSpc>
              <a:defRPr/>
            </a:pPr>
            <a:endParaRPr lang="en-US" sz="2933" b="0" i="0" u="none" strike="noStrike">
              <a:solidFill>
                <a:srgbClr val="383838"/>
              </a:solidFill>
              <a:latin typeface="강원교육모두 Light"/>
            </a:endParaRPr>
          </a:p>
          <a:p>
            <a:pPr lvl="0" algn="l">
              <a:lnSpc>
                <a:spcPct val="132800"/>
              </a:lnSpc>
              <a:defRPr/>
            </a:pP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수량과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소비기한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설정을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할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수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 </a:t>
            </a:r>
            <a:r>
              <a:rPr lang="ko-KR" sz="2933" b="0" i="0" u="none" strike="noStrike">
                <a:solidFill>
                  <a:srgbClr val="383838"/>
                </a:solidFill>
                <a:ea typeface="강원교육모두 Light"/>
              </a:rPr>
              <a:t>있</a:t>
            </a:r>
            <a:r>
              <a:rPr lang="ko-KR" altLang="en-US" sz="2933" b="0" i="0" u="none" strike="noStrike">
                <a:solidFill>
                  <a:srgbClr val="383838"/>
                </a:solidFill>
                <a:ea typeface="강원교육모두 Light"/>
              </a:rPr>
              <a:t>습니다</a:t>
            </a:r>
            <a:r>
              <a:rPr lang="en-US" sz="2933" b="0" i="0" u="none" strike="noStrike">
                <a:solidFill>
                  <a:srgbClr val="383838"/>
                </a:solidFill>
                <a:latin typeface="강원교육모두 Light"/>
              </a:rPr>
              <a:t>.</a:t>
            </a:r>
            <a:endParaRPr lang="en-US" sz="2933" b="0" i="0" u="none" strike="noStrike">
              <a:solidFill>
                <a:srgbClr val="383838"/>
              </a:solidFill>
              <a:latin typeface="강원교육모두 Light"/>
            </a:endParaRPr>
          </a:p>
          <a:p>
            <a:pPr lvl="0" algn="l">
              <a:lnSpc>
                <a:spcPct val="132800"/>
              </a:lnSpc>
              <a:defRPr/>
            </a:pPr>
            <a:endParaRPr lang="en" sz="2900" b="0" i="0" u="none" strike="noStrike">
              <a:solidFill>
                <a:srgbClr val="383838"/>
              </a:solidFill>
              <a:latin typeface="강원교육모두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76000" y="2146300"/>
            <a:ext cx="11861800" cy="16129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" sz="9066" b="0" i="0" u="none" strike="noStrike">
                <a:solidFill>
                  <a:srgbClr val="383838"/>
                </a:solidFill>
                <a:ea typeface="강원교육튼튼"/>
              </a:rPr>
              <a:t>냉장고</a:t>
            </a:r>
            <a:endParaRPr lang="en" sz="9066" b="0" i="0" u="none" strike="noStrike">
              <a:solidFill>
                <a:srgbClr val="383838"/>
              </a:solidFill>
              <a:ea typeface="강원교육튼튼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730500" y="2806700"/>
            <a:ext cx="7251700" cy="1532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9440000">
            <a:off x="1066800" y="457200"/>
            <a:ext cx="2971800" cy="297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1130300"/>
            <a:ext cx="26162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19400" y="1295400"/>
            <a:ext cx="29845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336" b="false" i="false" u="none" strike="noStrike">
                <a:solidFill>
                  <a:srgbClr val="383838"/>
                </a:solidFill>
                <a:latin typeface="Raleway Bold"/>
              </a:rPr>
              <a:t>chapter o3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74500" y="4521200"/>
            <a:ext cx="10464800" cy="582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63500" y="4114800"/>
            <a:ext cx="8686800" cy="109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665200" y="4330700"/>
            <a:ext cx="68834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레시피</a:t>
            </a:r>
            <a:r>
              <a:rPr lang="en-US" sz="3978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추천</a:t>
            </a:r>
            <a:r>
              <a:rPr lang="en-US" sz="3978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96800" y="5435600"/>
            <a:ext cx="9118600" cy="2857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DB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에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있는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레시피를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바탕으로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냉장고에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있는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재료를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활용한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요리를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추천해줍니다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
KADX (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한국농식품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빅데이터거래소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) 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83838"/>
                </a:solidFill>
                <a:latin typeface="GangwonEduAll Light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6000" y="2146300"/>
            <a:ext cx="118618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9066" b="false" i="false" u="none" strike="noStrike">
                <a:solidFill>
                  <a:srgbClr val="383838"/>
                </a:solidFill>
                <a:ea typeface="GangwonEduPower"/>
              </a:rPr>
              <a:t>채팅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4900" y="660400"/>
            <a:ext cx="6553200" cy="13855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156200" y="3644900"/>
            <a:ext cx="6184900" cy="13081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">
            <a:off x="1066800" y="457200"/>
            <a:ext cx="2971800" cy="297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2600" y="228600"/>
            <a:ext cx="2616200" cy="73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2100" y="393700"/>
            <a:ext cx="2984500" cy="4191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" sz="2336" b="0" i="0" u="none" strike="noStrike">
                <a:solidFill>
                  <a:srgbClr val="383838"/>
                </a:solidFill>
                <a:latin typeface="Raleway Bold"/>
              </a:rPr>
              <a:t>chapter o3</a:t>
            </a:r>
            <a:endParaRPr lang="en" sz="2336" b="0" i="0" u="none" strike="noStrike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2900" y="368300"/>
            <a:ext cx="10464800" cy="13144500"/>
          </a:xfrm>
          <a:prstGeom prst="rect">
            <a:avLst/>
          </a:prstGeom>
        </p:spPr>
      </p:pic>
      <p:pic>
        <p:nvPicPr>
          <p:cNvPr id="9" name="KakaoTalk_20251217_000717757.mp4">
            <a:hlinkClick r:id="" action="ppaction://media"/>
          </p:cNvPr>
          <p:cNvPicPr>
            <a:picLocks noRot="1"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0"/>
          <a:stretch>
            <a:fillRect/>
          </a:stretch>
        </p:blipFill>
        <p:spPr>
          <a:xfrm>
            <a:off x="8305800" y="527539"/>
            <a:ext cx="7315200" cy="12660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7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30300" y="0"/>
            <a:ext cx="26377900" cy="176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16500" y="5359400"/>
            <a:ext cx="14338300" cy="299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76700" y="1447800"/>
            <a:ext cx="5969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29500" y="3581400"/>
            <a:ext cx="9512300" cy="800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899400" y="3746500"/>
            <a:ext cx="8597900" cy="457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566" b="false" i="false" u="none" strike="noStrike">
                <a:solidFill>
                  <a:srgbClr val="383838"/>
                </a:solidFill>
                <a:ea typeface="Gwangyang Sunshine Regular"/>
              </a:rPr>
              <a:t>안드로이드</a:t>
            </a:r>
            <a:r>
              <a:rPr lang="en-US" sz="2566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566" b="false" i="false" u="none" strike="noStrike">
                <a:solidFill>
                  <a:srgbClr val="383838"/>
                </a:solidFill>
                <a:ea typeface="Gwangyang Sunshine Regular"/>
              </a:rPr>
              <a:t>프로그래밍</a:t>
            </a:r>
            <a:r>
              <a:rPr lang="en-US" sz="2566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566" b="false" i="false" u="none" strike="noStrike">
                <a:solidFill>
                  <a:srgbClr val="383838"/>
                </a:solidFill>
                <a:ea typeface="Gwangyang Sunshine Regular"/>
              </a:rPr>
              <a:t>응용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91100" y="9436100"/>
            <a:ext cx="14389100" cy="863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080000" y="9626600"/>
            <a:ext cx="142240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383838"/>
                </a:solidFill>
                <a:latin typeface="Skranji"/>
              </a:rPr>
              <a:t>WE CAN MAKE A POSITIVE IMPACT ON OUR HEALTH AND THE ENVIRONMENT!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990600" y="11950700"/>
            <a:ext cx="26377900" cy="176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3180000">
            <a:off x="4813300" y="800100"/>
            <a:ext cx="3340100" cy="334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alphaModFix amt="77000"/>
          </a:blip>
          <a:stretch>
            <a:fillRect/>
          </a:stretch>
        </p:blipFill>
        <p:spPr>
          <a:xfrm rot="-2160000">
            <a:off x="19634200" y="7327900"/>
            <a:ext cx="3505200" cy="350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3600000">
            <a:off x="17399000" y="419100"/>
            <a:ext cx="3517900" cy="3517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980000">
            <a:off x="1562100" y="6604000"/>
            <a:ext cx="2514600" cy="3314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20000">
            <a:off x="1130300" y="9588500"/>
            <a:ext cx="1727200" cy="172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480000">
            <a:off x="2197100" y="5880100"/>
            <a:ext cx="18288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alphaModFix amt="29000"/>
          </a:blip>
          <a:stretch>
            <a:fillRect/>
          </a:stretch>
        </p:blipFill>
        <p:spPr>
          <a:xfrm rot="0">
            <a:off x="20675600" y="1422400"/>
            <a:ext cx="711200" cy="711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729700" y="6769100"/>
            <a:ext cx="711200" cy="711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0">
            <a:off x="3721100" y="2755900"/>
            <a:ext cx="711200" cy="711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71500" y="12814300"/>
            <a:ext cx="5943600" cy="419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2337" b="false" i="false" u="none" strike="noStrike">
                <a:solidFill>
                  <a:srgbClr val="383838"/>
                </a:solidFill>
                <a:ea typeface="GangwonEduAll Light"/>
              </a:rPr>
              <a:t>스마트</a:t>
            </a:r>
            <a:r>
              <a:rPr lang="en-US" sz="2337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337" b="false" i="false" u="none" strike="noStrike">
                <a:solidFill>
                  <a:srgbClr val="383838"/>
                </a:solidFill>
                <a:ea typeface="GangwonEduAll Light"/>
              </a:rPr>
              <a:t>콘텐츠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818100" y="12814300"/>
            <a:ext cx="5943600" cy="4191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en-US" sz="2337" b="false" i="false" u="none" strike="noStrike">
                <a:solidFill>
                  <a:srgbClr val="383838"/>
                </a:solidFill>
                <a:latin typeface="GangwonEduAll Light"/>
              </a:rPr>
              <a:t>2023145036 </a:t>
            </a:r>
            <a:r>
              <a:rPr lang="ko-KR" sz="2337" b="false" i="false" u="none" strike="noStrike">
                <a:solidFill>
                  <a:srgbClr val="383838"/>
                </a:solidFill>
                <a:ea typeface="GangwonEduAll Light"/>
              </a:rPr>
              <a:t>박예슬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30800" y="9563100"/>
            <a:ext cx="14389100" cy="863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219700" y="9766300"/>
            <a:ext cx="142240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383838"/>
                </a:solidFill>
                <a:latin typeface="Skranji"/>
              </a:rPr>
              <a:t>For Better Ingredient Management!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90600" y="0"/>
            <a:ext cx="26377900" cy="4813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 rot="2520000">
            <a:off x="17094200" y="-114300"/>
            <a:ext cx="3975100" cy="397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11820000">
            <a:off x="4838700" y="990600"/>
            <a:ext cx="2311400" cy="231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56000"/>
          </a:blip>
          <a:stretch>
            <a:fillRect/>
          </a:stretch>
        </p:blipFill>
        <p:spPr>
          <a:xfrm rot="21300000">
            <a:off x="2578100" y="419100"/>
            <a:ext cx="2336800" cy="233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31900" y="1892300"/>
            <a:ext cx="219075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9066" b="false" i="false" u="none" strike="noStrike">
                <a:solidFill>
                  <a:srgbClr val="383838"/>
                </a:solidFill>
                <a:latin typeface="Skranji Bold"/>
              </a:rPr>
              <a:t>Table of Content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66200" y="850900"/>
            <a:ext cx="6451600" cy="736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80400" y="1016000"/>
            <a:ext cx="78232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337" b="false" i="false" u="none" strike="noStrike">
                <a:solidFill>
                  <a:srgbClr val="383838"/>
                </a:solidFill>
                <a:ea typeface="GangwonEduPower"/>
              </a:rPr>
              <a:t>냉장고</a:t>
            </a:r>
            <a:r>
              <a:rPr lang="en-US" sz="2337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2337" b="false" i="false" u="none" strike="noStrike">
                <a:solidFill>
                  <a:srgbClr val="383838"/>
                </a:solidFill>
                <a:ea typeface="GangwonEduPower"/>
              </a:rPr>
              <a:t>비서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62500" y="5791200"/>
            <a:ext cx="149098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5994400"/>
            <a:ext cx="863600" cy="86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14100" y="6413500"/>
            <a:ext cx="6781800" cy="38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105400" y="6121400"/>
            <a:ext cx="787400" cy="62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490" b="false" i="false" u="none" strike="noStrike">
                <a:solidFill>
                  <a:srgbClr val="383838"/>
                </a:solidFill>
                <a:latin typeface="Raleway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23000" y="6134100"/>
            <a:ext cx="52451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332" b="false" i="false" u="none" strike="noStrike">
                <a:solidFill>
                  <a:srgbClr val="383838"/>
                </a:solidFill>
                <a:ea typeface="GangwonEduPower"/>
              </a:rPr>
              <a:t>앱</a:t>
            </a:r>
            <a:r>
              <a:rPr lang="en-US" sz="3332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332" b="false" i="false" u="none" strike="noStrike">
                <a:solidFill>
                  <a:srgbClr val="383838"/>
                </a:solidFill>
                <a:ea typeface="GangwonEduPower"/>
              </a:rPr>
              <a:t>소개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95900" y="6134100"/>
            <a:ext cx="1079500" cy="5969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en" sz="3333" b="false" i="false" u="none" strike="noStrike">
                <a:solidFill>
                  <a:srgbClr val="383838"/>
                </a:solidFill>
                <a:latin typeface="Raleway Bold"/>
              </a:rPr>
              <a:t>00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62500" y="7429500"/>
            <a:ext cx="14909800" cy="128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67300" y="7632700"/>
            <a:ext cx="863600" cy="863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33300" y="8051800"/>
            <a:ext cx="5562600" cy="3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105400" y="7759700"/>
            <a:ext cx="787400" cy="62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490" b="false" i="false" u="none" strike="noStrike">
                <a:solidFill>
                  <a:srgbClr val="383838"/>
                </a:solidFill>
                <a:latin typeface="Raleway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23000" y="7772400"/>
            <a:ext cx="67310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개발</a:t>
            </a:r>
            <a:r>
              <a:rPr lang="en-US" sz="3333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환경</a:t>
            </a:r>
            <a:r>
              <a:rPr lang="en-US" sz="3333" b="false" i="false" u="none" strike="noStrike">
                <a:solidFill>
                  <a:srgbClr val="383838"/>
                </a:solidFill>
                <a:latin typeface="GangwonEduPower"/>
              </a:rPr>
              <a:t> &amp; </a:t>
            </a: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사용</a:t>
            </a:r>
            <a:r>
              <a:rPr lang="en-US" sz="3333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995900" y="7772400"/>
            <a:ext cx="1079500" cy="5969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en" sz="3333" b="false" i="false" u="none" strike="noStrike">
                <a:solidFill>
                  <a:srgbClr val="383838"/>
                </a:solidFill>
                <a:latin typeface="Raleway Bold"/>
              </a:rPr>
              <a:t>00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62500" y="9067800"/>
            <a:ext cx="14909800" cy="128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067300" y="9271000"/>
            <a:ext cx="863600" cy="86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782300" y="9690100"/>
            <a:ext cx="7213600" cy="38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105400" y="9398000"/>
            <a:ext cx="787400" cy="62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490" b="false" i="false" u="none" strike="noStrike">
                <a:solidFill>
                  <a:srgbClr val="383838"/>
                </a:solidFill>
                <a:latin typeface="Raleway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23000" y="9410700"/>
            <a:ext cx="52451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구현된</a:t>
            </a:r>
            <a:r>
              <a:rPr lang="en-US" sz="3333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기능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995900" y="9410700"/>
            <a:ext cx="1079500" cy="5969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en" sz="3333" b="false" i="false" u="none" strike="noStrike">
                <a:solidFill>
                  <a:srgbClr val="383838"/>
                </a:solidFill>
                <a:latin typeface="Raleway Bold"/>
              </a:rPr>
              <a:t>00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762500" y="10706100"/>
            <a:ext cx="14909800" cy="128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067300" y="10909300"/>
            <a:ext cx="863600" cy="863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452100" y="11328400"/>
            <a:ext cx="7531100" cy="38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260000">
            <a:off x="20472400" y="520700"/>
            <a:ext cx="2032000" cy="48133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105400" y="11036300"/>
            <a:ext cx="787400" cy="62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490" b="false" i="false" u="none" strike="noStrike">
                <a:solidFill>
                  <a:srgbClr val="383838"/>
                </a:solidFill>
                <a:latin typeface="Raleway Bold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23000" y="11049000"/>
            <a:ext cx="52451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향후</a:t>
            </a:r>
            <a:r>
              <a:rPr lang="en-US" sz="3333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개발</a:t>
            </a:r>
            <a:r>
              <a:rPr lang="en-US" sz="3333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계획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995900" y="11049000"/>
            <a:ext cx="1079500" cy="5969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en" sz="3333" b="false" i="false" u="none" strike="noStrike">
                <a:solidFill>
                  <a:srgbClr val="383838"/>
                </a:solidFill>
                <a:latin typeface="Raleway Bold"/>
              </a:rPr>
              <a:t>00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47000" y="12814300"/>
            <a:ext cx="8597900" cy="457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566" b="false" i="false" u="none" strike="noStrike">
                <a:solidFill>
                  <a:srgbClr val="595959"/>
                </a:solidFill>
                <a:ea typeface="GangwonEduPower"/>
              </a:rPr>
              <a:t>안드로이드</a:t>
            </a:r>
            <a:r>
              <a:rPr lang="en-US" sz="2566" b="false" i="false" u="none" strike="noStrike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2566" b="false" i="false" u="none" strike="noStrike">
                <a:solidFill>
                  <a:srgbClr val="595959"/>
                </a:solidFill>
                <a:ea typeface="GangwonEduPower"/>
              </a:rPr>
              <a:t>프로그래밍</a:t>
            </a:r>
            <a:r>
              <a:rPr lang="en-US" sz="2566" b="false" i="false" u="none" strike="noStrike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2566" b="false" i="false" u="none" strike="noStrike">
                <a:solidFill>
                  <a:srgbClr val="595959"/>
                </a:solidFill>
                <a:ea typeface="GangwonEduPower"/>
              </a:rPr>
              <a:t>응용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6985000"/>
            <a:ext cx="14605000" cy="533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408400" y="6565900"/>
            <a:ext cx="6756400" cy="598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83900" y="482600"/>
            <a:ext cx="26162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706100" y="622300"/>
            <a:ext cx="29845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337" b="false" i="false" u="none" strike="noStrike">
                <a:solidFill>
                  <a:srgbClr val="383838"/>
                </a:solidFill>
                <a:latin typeface="Raleway Bold"/>
              </a:rPr>
              <a:t>chapter o1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2900" y="5067300"/>
            <a:ext cx="21158200" cy="156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30400" y="5295900"/>
            <a:ext cx="5511800" cy="109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9140000">
            <a:off x="19773900" y="88900"/>
            <a:ext cx="2070100" cy="490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3180000">
            <a:off x="2730500" y="863600"/>
            <a:ext cx="2476500" cy="2476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-800100"/>
            <a:ext cx="3276600" cy="3276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24100" y="5549900"/>
            <a:ext cx="4724400" cy="596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냉장고</a:t>
            </a:r>
            <a:r>
              <a:rPr lang="en-US" sz="3333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비서란</a:t>
            </a:r>
            <a:r>
              <a:rPr lang="en-US" sz="3333" b="false" i="false" u="none" strike="noStrike">
                <a:solidFill>
                  <a:srgbClr val="383838"/>
                </a:solidFill>
                <a:latin typeface="GangwonEduPower"/>
              </a:rPr>
              <a:t>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24800" y="5613400"/>
            <a:ext cx="14401800" cy="469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2667" b="false" i="false" u="none" strike="noStrike">
                <a:solidFill>
                  <a:srgbClr val="383838"/>
                </a:solidFill>
                <a:ea typeface="Gwangyang Sunshine Regular"/>
              </a:rPr>
              <a:t>사진으로</a:t>
            </a:r>
            <a:r>
              <a:rPr lang="en-US" sz="2667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667" b="false" i="false" u="none" strike="noStrike">
                <a:solidFill>
                  <a:srgbClr val="383838"/>
                </a:solidFill>
                <a:ea typeface="Gwangyang Sunshine Regular"/>
              </a:rPr>
              <a:t>식재료를</a:t>
            </a:r>
            <a:r>
              <a:rPr lang="en-US" sz="2667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667" b="false" i="false" u="none" strike="noStrike">
                <a:solidFill>
                  <a:srgbClr val="383838"/>
                </a:solidFill>
                <a:ea typeface="Gwangyang Sunshine Regular"/>
              </a:rPr>
              <a:t>채우고</a:t>
            </a:r>
            <a:r>
              <a:rPr lang="en-US" sz="2667" b="false" i="false" u="none" strike="noStrike">
                <a:solidFill>
                  <a:srgbClr val="383838"/>
                </a:solidFill>
                <a:latin typeface="Gwangyang Sunshine Regular"/>
              </a:rPr>
              <a:t>, AI</a:t>
            </a:r>
            <a:r>
              <a:rPr lang="ko-KR" sz="2667" b="false" i="false" u="none" strike="noStrike">
                <a:solidFill>
                  <a:srgbClr val="383838"/>
                </a:solidFill>
                <a:ea typeface="Gwangyang Sunshine Regular"/>
              </a:rPr>
              <a:t>가</a:t>
            </a:r>
            <a:r>
              <a:rPr lang="en-US" sz="2667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667" b="false" i="false" u="none" strike="noStrike">
                <a:solidFill>
                  <a:srgbClr val="383838"/>
                </a:solidFill>
                <a:ea typeface="Gwangyang Sunshine Regular"/>
              </a:rPr>
              <a:t>레시피를</a:t>
            </a:r>
            <a:r>
              <a:rPr lang="en-US" sz="2667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667" b="false" i="false" u="none" strike="noStrike">
                <a:solidFill>
                  <a:srgbClr val="383838"/>
                </a:solidFill>
                <a:ea typeface="Gwangyang Sunshine Regular"/>
              </a:rPr>
              <a:t>추천해주는</a:t>
            </a:r>
            <a:r>
              <a:rPr lang="en-US" sz="2667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667" b="false" i="false" u="none" strike="noStrike">
                <a:solidFill>
                  <a:srgbClr val="383838"/>
                </a:solidFill>
                <a:ea typeface="Gwangyang Sunshine Regular"/>
              </a:rPr>
              <a:t>냉장고</a:t>
            </a:r>
            <a:r>
              <a:rPr lang="en-US" sz="2667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667" b="false" i="false" u="none" strike="noStrike">
                <a:solidFill>
                  <a:srgbClr val="383838"/>
                </a:solidFill>
                <a:ea typeface="Gwangyang Sunshine Regular"/>
              </a:rPr>
              <a:t>관리</a:t>
            </a:r>
            <a:r>
              <a:rPr lang="en-US" sz="2667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667" b="false" i="false" u="none" strike="noStrike">
                <a:solidFill>
                  <a:srgbClr val="383838"/>
                </a:solidFill>
                <a:ea typeface="Gwangyang Sunshine Regular"/>
              </a:rPr>
              <a:t>앱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300000">
            <a:off x="17678400" y="8013700"/>
            <a:ext cx="4597400" cy="990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06600" y="7518400"/>
            <a:ext cx="4406900" cy="359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">
            <a:off x="6413500" y="7569200"/>
            <a:ext cx="4406900" cy="359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840000">
            <a:off x="11252200" y="7658100"/>
            <a:ext cx="4406900" cy="3594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300000">
            <a:off x="17614900" y="8204200"/>
            <a:ext cx="4724400" cy="596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383838"/>
                </a:solidFill>
                <a:ea typeface="GangwonEduPower"/>
              </a:rPr>
              <a:t>재료관리</a:t>
            </a:r>
            <a:r>
              <a:rPr lang="en-US" sz="3333" b="false" i="false" u="none" strike="noStrike">
                <a:solidFill>
                  <a:srgbClr val="383838"/>
                </a:solidFill>
                <a:latin typeface="GangwonEduPower"/>
              </a:rPr>
              <a:t> Tips!</a:t>
            </a:r>
          </a:p>
        </p:txBody>
      </p:sp>
      <p:sp>
        <p:nvSpPr>
          <p:cNvPr name="TextBox 20" id="20"/>
          <p:cNvSpPr txBox="true"/>
          <p:nvPr/>
        </p:nvSpPr>
        <p:spPr>
          <a:xfrm rot="240000">
            <a:off x="17030700" y="9067800"/>
            <a:ext cx="5613400" cy="2743200"/>
          </a:xfrm>
          <a:prstGeom prst="rect">
            <a:avLst/>
          </a:prstGeom>
        </p:spPr>
        <p:txBody>
          <a:bodyPr anchor="ctr" rtlCol="false"/>
          <a:lstStyle/>
          <a:p>
            <a:pPr algn="l" lvl="1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껍질을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벗기지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않은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상태로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보관하는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것이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좋으며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,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당근은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습기에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약해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쉽게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무르기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때문에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키친타월로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감싸서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지퍼백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또는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밀폐용기에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넣어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냉장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야채칸에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보관하면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2~3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주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정도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신선하게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유지된다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.</a:t>
            </a:r>
          </a:p>
          <a:p>
            <a:pPr algn="l" lvl="1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 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이미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손질해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썰어놓은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당근은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물에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담가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냉장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보관해야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
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하며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,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이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경우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매일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물을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갈아주면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4~5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일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정도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보관이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가능하다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.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20580000">
            <a:off x="1905000" y="7454900"/>
            <a:ext cx="2413000" cy="698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-1020000">
            <a:off x="1854200" y="7531100"/>
            <a:ext cx="25146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383838"/>
                </a:solidFill>
                <a:ea typeface="GangwonEduPower"/>
              </a:rPr>
              <a:t>당근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20000">
            <a:off x="6400800" y="10528300"/>
            <a:ext cx="1955800" cy="698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1020000">
            <a:off x="6350000" y="10629900"/>
            <a:ext cx="21209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383838"/>
                </a:solidFill>
                <a:ea typeface="GangwonEduPower"/>
              </a:rPr>
              <a:t>영수증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620000">
            <a:off x="13157200" y="7708900"/>
            <a:ext cx="2743200" cy="698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3600000">
            <a:off x="2616200" y="10972800"/>
            <a:ext cx="1028700" cy="342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260000">
            <a:off x="10045700" y="10363200"/>
            <a:ext cx="914400" cy="723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4560000">
            <a:off x="14287500" y="10909300"/>
            <a:ext cx="1028700" cy="914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1620000">
            <a:off x="13093700" y="7797800"/>
            <a:ext cx="28575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383838"/>
                </a:solidFill>
                <a:ea typeface="GangwonEduPower"/>
              </a:rPr>
              <a:t>감자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46500" y="11226800"/>
            <a:ext cx="2794000" cy="660400"/>
          </a:xfrm>
          <a:prstGeom prst="rect">
            <a:avLst/>
          </a:prstGeom>
        </p:spPr>
        <p:txBody>
          <a:bodyPr anchor="ctr" rtlCol="false" lIns="0" tIns="25400" rIns="0" bIns="2540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카메라로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당근을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
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촬영해보세요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!</a:t>
            </a:r>
          </a:p>
        </p:txBody>
      </p:sp>
      <p:sp>
        <p:nvSpPr>
          <p:cNvPr name="TextBox 31" id="31"/>
          <p:cNvSpPr txBox="true"/>
          <p:nvPr/>
        </p:nvSpPr>
        <p:spPr>
          <a:xfrm rot="-660000">
            <a:off x="7658100" y="11277600"/>
            <a:ext cx="2603500" cy="660400"/>
          </a:xfrm>
          <a:prstGeom prst="rect">
            <a:avLst/>
          </a:prstGeom>
        </p:spPr>
        <p:txBody>
          <a:bodyPr anchor="ctr" rtlCol="false" lIns="0" tIns="25400" rIns="0" bIns="25400"/>
          <a:lstStyle/>
          <a:p>
            <a:pPr algn="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카메라로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영수증을</a:t>
            </a:r>
            <a:b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</a:b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촬영해보세요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!</a:t>
            </a:r>
          </a:p>
        </p:txBody>
      </p:sp>
      <p:sp>
        <p:nvSpPr>
          <p:cNvPr name="TextBox 32" id="32"/>
          <p:cNvSpPr txBox="true"/>
          <p:nvPr/>
        </p:nvSpPr>
        <p:spPr>
          <a:xfrm rot="780000">
            <a:off x="11544300" y="11214100"/>
            <a:ext cx="2603500" cy="698500"/>
          </a:xfrm>
          <a:prstGeom prst="rect">
            <a:avLst/>
          </a:prstGeom>
        </p:spPr>
        <p:txBody>
          <a:bodyPr anchor="ctr" rtlCol="false" lIns="0" tIns="25400" rIns="0" bIns="25400"/>
          <a:lstStyle/>
          <a:p>
            <a:pPr algn="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카메라로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 </a:t>
            </a: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감자를</a:t>
            </a:r>
            <a:b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</a:br>
            <a:r>
              <a:rPr lang="ko-KR" sz="2000" b="false" i="false" u="none" strike="noStrike">
                <a:solidFill>
                  <a:srgbClr val="383838"/>
                </a:solidFill>
                <a:ea typeface="GangwonEduAll Bold"/>
              </a:rPr>
              <a:t>촬영해보세요</a:t>
            </a:r>
            <a:r>
              <a:rPr lang="en-US" sz="2000" b="false" i="false" u="none" strike="noStrike">
                <a:solidFill>
                  <a:srgbClr val="383838"/>
                </a:solidFill>
                <a:latin typeface="GangwonEduAll Bold"/>
              </a:rPr>
              <a:t>!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1900" y="1384300"/>
            <a:ext cx="219075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9066" b="false" i="false" u="none" strike="noStrike">
                <a:solidFill>
                  <a:srgbClr val="383838"/>
                </a:solidFill>
                <a:ea typeface="GangwonEduPower"/>
              </a:rPr>
              <a:t>앱</a:t>
            </a:r>
            <a:r>
              <a:rPr lang="en-US" sz="9066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9066" b="false" i="false" u="none" strike="noStrike">
                <a:solidFill>
                  <a:srgbClr val="383838"/>
                </a:solidFill>
                <a:ea typeface="GangwonEduPower"/>
              </a:rPr>
              <a:t>소개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34100" y="3086100"/>
            <a:ext cx="123952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-US" sz="2337" b="false" i="false" u="none" strike="noStrike">
                <a:solidFill>
                  <a:srgbClr val="383838"/>
                </a:solidFill>
                <a:latin typeface="GangwonEduPower"/>
              </a:rPr>
              <a:t>ai</a:t>
            </a:r>
            <a:r>
              <a:rPr lang="ko-KR" sz="2337" b="false" i="false" u="none" strike="noStrike">
                <a:solidFill>
                  <a:srgbClr val="383838"/>
                </a:solidFill>
                <a:ea typeface="GangwonEduPower"/>
              </a:rPr>
              <a:t>와</a:t>
            </a:r>
            <a:r>
              <a:rPr lang="en-US" sz="2337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2337" b="false" i="false" u="none" strike="noStrike">
                <a:solidFill>
                  <a:srgbClr val="383838"/>
                </a:solidFill>
                <a:ea typeface="GangwonEduPower"/>
              </a:rPr>
              <a:t>소통하는</a:t>
            </a:r>
            <a:r>
              <a:rPr lang="en-US" sz="2337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2337" b="false" i="false" u="none" strike="noStrike">
                <a:solidFill>
                  <a:srgbClr val="383838"/>
                </a:solidFill>
                <a:ea typeface="GangwonEduPower"/>
              </a:rPr>
              <a:t>냉장고</a:t>
            </a:r>
            <a:r>
              <a:rPr lang="en-US" sz="2337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2337" b="false" i="false" u="none" strike="noStrike">
                <a:solidFill>
                  <a:srgbClr val="383838"/>
                </a:solidFill>
                <a:ea typeface="GangwonEduPower"/>
              </a:rPr>
              <a:t>파먹기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47000" y="12814300"/>
            <a:ext cx="8597900" cy="457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566" b="false" i="false" u="none" strike="noStrike">
                <a:solidFill>
                  <a:srgbClr val="595959"/>
                </a:solidFill>
                <a:ea typeface="GangwonEduPower"/>
              </a:rPr>
              <a:t>안드로이드</a:t>
            </a:r>
            <a:r>
              <a:rPr lang="en-US" sz="2566" b="false" i="false" u="none" strike="noStrike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2566" b="false" i="false" u="none" strike="noStrike">
                <a:solidFill>
                  <a:srgbClr val="595959"/>
                </a:solidFill>
                <a:ea typeface="GangwonEduPower"/>
              </a:rPr>
              <a:t>프로그래밍</a:t>
            </a:r>
            <a:r>
              <a:rPr lang="en-US" sz="2566" b="false" i="false" u="none" strike="noStrike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2566" b="false" i="false" u="none" strike="noStrike">
                <a:solidFill>
                  <a:srgbClr val="595959"/>
                </a:solidFill>
                <a:ea typeface="GangwonEduPower"/>
              </a:rPr>
              <a:t>응용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280000">
            <a:off x="20548600" y="673100"/>
            <a:ext cx="3314700" cy="331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2628900" y="-292100"/>
            <a:ext cx="3352800" cy="3352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25300" y="3009900"/>
            <a:ext cx="10909300" cy="985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395200" y="3454400"/>
            <a:ext cx="10414000" cy="8826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4138" b="false" i="false" u="none" strike="noStrike">
                <a:solidFill>
                  <a:srgbClr val="383838"/>
                </a:solidFill>
                <a:ea typeface="GangwonEduPower"/>
              </a:rPr>
              <a:t>언어</a:t>
            </a:r>
            <a:r>
              <a:rPr lang="en-US" sz="4138" b="false" i="false" u="none" strike="noStrike">
                <a:solidFill>
                  <a:srgbClr val="383838"/>
                </a:solidFill>
                <a:latin typeface="GangwonEduPower"/>
              </a:rPr>
              <a:t> : Java 
AI/API : 
OPEN AI Chat gpt(</a:t>
            </a:r>
            <a:r>
              <a:rPr lang="ko-KR" sz="4138" b="false" i="false" u="none" strike="noStrike">
                <a:solidFill>
                  <a:srgbClr val="383838"/>
                </a:solidFill>
                <a:ea typeface="GangwonEduPower"/>
              </a:rPr>
              <a:t>챗봇</a:t>
            </a:r>
            <a:r>
              <a:rPr lang="en-US" sz="4138" b="false" i="false" u="none" strike="noStrike">
                <a:solidFill>
                  <a:srgbClr val="383838"/>
                </a:solidFill>
                <a:latin typeface="GangwonEduPower"/>
              </a:rPr>
              <a:t>)
Google Gemini AI (</a:t>
            </a:r>
            <a:r>
              <a:rPr lang="ko-KR" sz="4138" b="false" i="false" u="none" strike="noStrike">
                <a:solidFill>
                  <a:srgbClr val="383838"/>
                </a:solidFill>
                <a:ea typeface="GangwonEduPower"/>
              </a:rPr>
              <a:t>식재료</a:t>
            </a:r>
            <a:r>
              <a:rPr lang="en-US" sz="4138" b="false" i="false" u="none" strike="noStrike">
                <a:solidFill>
                  <a:srgbClr val="383838"/>
                </a:solidFill>
                <a:latin typeface="GangwonEduPower"/>
              </a:rPr>
              <a:t> , OCR</a:t>
            </a:r>
            <a:r>
              <a:rPr lang="ko-KR" sz="4138" b="false" i="false" u="none" strike="noStrike">
                <a:solidFill>
                  <a:srgbClr val="383838"/>
                </a:solidFill>
                <a:ea typeface="GangwonEduPower"/>
              </a:rPr>
              <a:t>인식</a:t>
            </a:r>
            <a:r>
              <a:rPr lang="en-US" sz="4138" b="false" i="false" u="none" strike="noStrike">
                <a:solidFill>
                  <a:srgbClr val="383838"/>
                </a:solidFill>
                <a:latin typeface="GangwonEduPower"/>
              </a:rPr>
              <a:t>)
</a:t>
            </a:r>
            <a:r>
              <a:rPr lang="ko-KR" sz="4138" b="false" i="false" u="none" strike="noStrike">
                <a:solidFill>
                  <a:srgbClr val="383838"/>
                </a:solidFill>
                <a:ea typeface="GangwonEduPower"/>
              </a:rPr>
              <a:t>라이브러리</a:t>
            </a:r>
            <a:r>
              <a:rPr lang="en-US" sz="4138" b="false" i="false" u="none" strike="noStrike">
                <a:solidFill>
                  <a:srgbClr val="383838"/>
                </a:solidFill>
                <a:latin typeface="GangwonEduPower"/>
              </a:rPr>
              <a:t>:  Room Database, CameraX
</a:t>
            </a:r>
            <a:r>
              <a:rPr lang="ko-KR" sz="4138" b="false" i="false" u="none" strike="noStrike">
                <a:solidFill>
                  <a:srgbClr val="383838"/>
                </a:solidFill>
                <a:ea typeface="GangwonEduPower"/>
              </a:rPr>
              <a:t>네트워크</a:t>
            </a:r>
            <a:r>
              <a:rPr lang="en-US" sz="4138" b="false" i="false" u="none" strike="noStrike">
                <a:solidFill>
                  <a:srgbClr val="383838"/>
                </a:solidFill>
                <a:latin typeface="GangwonEduPower"/>
              </a:rPr>
              <a:t>: Retrofit + OkHttp
UI/UX:  Material Design, XML Layout
</a:t>
            </a:r>
            <a:r>
              <a:rPr lang="en" sz="4138" b="false" i="false" u="none" strike="noStrike">
                <a:solidFill>
                  <a:srgbClr val="383838"/>
                </a:solidFill>
                <a:latin typeface="GangwonEduPower"/>
              </a:rPr>
              <a:t/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54200" y="4851400"/>
            <a:ext cx="9283700" cy="801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56000" y="9067800"/>
            <a:ext cx="2692400" cy="269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56000" y="5880100"/>
            <a:ext cx="2692400" cy="269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80200" y="5880100"/>
            <a:ext cx="2692400" cy="269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80200" y="9067800"/>
            <a:ext cx="2692400" cy="269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9656012">
            <a:off x="774700" y="5067300"/>
            <a:ext cx="3568700" cy="901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57200" y="1803400"/>
            <a:ext cx="4914900" cy="16129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en" sz="9066" b="false" i="false" u="none" strike="noStrike">
                <a:solidFill>
                  <a:srgbClr val="383838"/>
                </a:solidFill>
                <a:ea typeface="GangwonEduPower"/>
              </a:rPr>
              <a:t>기술스택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8400" y="774700"/>
            <a:ext cx="2616200" cy="736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7900" y="927100"/>
            <a:ext cx="29845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337" b="false" i="false" u="none" strike="noStrike">
                <a:solidFill>
                  <a:srgbClr val="383838"/>
                </a:solidFill>
                <a:latin typeface="Raleway Bold"/>
              </a:rPr>
              <a:t>chapter o2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9440000">
            <a:off x="1066800" y="457200"/>
            <a:ext cx="2971800" cy="297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83900" y="482600"/>
            <a:ext cx="26162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31900" y="1384300"/>
            <a:ext cx="219075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9066" b="false" i="false" u="none" strike="noStrike">
                <a:solidFill>
                  <a:srgbClr val="383838"/>
                </a:solidFill>
                <a:ea typeface="GangwonEduPower"/>
              </a:rPr>
              <a:t>구현된</a:t>
            </a:r>
            <a:r>
              <a:rPr lang="en-US" sz="9066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9066" b="false" i="false" u="none" strike="noStrike">
                <a:solidFill>
                  <a:srgbClr val="383838"/>
                </a:solidFill>
                <a:ea typeface="GangwonEduPower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06100" y="647700"/>
            <a:ext cx="29845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336" b="false" i="false" u="none" strike="noStrike">
                <a:solidFill>
                  <a:srgbClr val="383838"/>
                </a:solidFill>
                <a:latin typeface="Raleway Bold"/>
              </a:rPr>
              <a:t>chapter o3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47900" y="4025900"/>
            <a:ext cx="20167600" cy="877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88300" y="3568700"/>
            <a:ext cx="8686800" cy="1092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890000" y="3797300"/>
            <a:ext cx="68834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앱</a:t>
            </a:r>
            <a:r>
              <a:rPr lang="en-US" sz="3978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구조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47000" y="12814300"/>
            <a:ext cx="8597900" cy="457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566" b="false" i="false" u="none" strike="noStrike">
                <a:solidFill>
                  <a:srgbClr val="595959"/>
                </a:solidFill>
                <a:ea typeface="GangwonEduPower"/>
              </a:rPr>
              <a:t>안드로이드</a:t>
            </a:r>
            <a:r>
              <a:rPr lang="en-US" sz="2566" b="false" i="false" u="none" strike="noStrike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2566" b="false" i="false" u="none" strike="noStrike">
                <a:solidFill>
                  <a:srgbClr val="595959"/>
                </a:solidFill>
                <a:ea typeface="GangwonEduPower"/>
              </a:rPr>
              <a:t>프로그래밍</a:t>
            </a:r>
            <a:r>
              <a:rPr lang="en-US" sz="2566" b="false" i="false" u="none" strike="noStrike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2566" b="false" i="false" u="none" strike="noStrike">
                <a:solidFill>
                  <a:srgbClr val="595959"/>
                </a:solidFill>
                <a:ea typeface="GangwonEduPower"/>
              </a:rPr>
              <a:t>응용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312400" y="8039100"/>
            <a:ext cx="37465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06100" y="4813300"/>
            <a:ext cx="2933700" cy="2933700"/>
          </a:xfrm>
          <a:prstGeom prst="rect">
            <a:avLst/>
          </a:prstGeom>
          <a:effectLst>
            <a:outerShdw dir="2700000" dist="112926" blurRad="117443">
              <a:srgbClr val="000000">
                <a:alpha val="23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5803900" y="9842500"/>
            <a:ext cx="13068300" cy="5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96600" y="8763000"/>
            <a:ext cx="2590800" cy="2590800"/>
          </a:xfrm>
          <a:prstGeom prst="rect">
            <a:avLst/>
          </a:prstGeom>
          <a:effectLst>
            <a:outerShdw dir="2700000" dist="99483" blurRad="103463">
              <a:srgbClr val="000000">
                <a:alpha val="23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665700" y="8763000"/>
            <a:ext cx="2590800" cy="2590800"/>
          </a:xfrm>
          <a:prstGeom prst="rect">
            <a:avLst/>
          </a:prstGeom>
          <a:effectLst>
            <a:outerShdw dir="2700000" dist="99483" blurRad="103463">
              <a:srgbClr val="000000">
                <a:alpha val="23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11099800" y="6057900"/>
            <a:ext cx="2222500" cy="444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470" b="false" i="false" u="none" strike="noStrike">
                <a:solidFill>
                  <a:srgbClr val="383838"/>
                </a:solidFill>
                <a:ea typeface="Gwangyang Sunshine Regular"/>
              </a:rPr>
              <a:t>메인</a:t>
            </a:r>
            <a:r>
              <a:rPr lang="en-US" sz="2470" b="false" i="false" u="none" strike="noStrike">
                <a:solidFill>
                  <a:srgbClr val="383838"/>
                </a:solidFill>
                <a:latin typeface="Gwangyang Sunshine Regular"/>
              </a:rPr>
              <a:t> </a:t>
            </a:r>
            <a:r>
              <a:rPr lang="ko-KR" sz="2470" b="false" i="false" u="none" strike="noStrike">
                <a:solidFill>
                  <a:srgbClr val="383838"/>
                </a:solidFill>
                <a:ea typeface="Gwangyang Sunshine Regular"/>
              </a:rPr>
              <a:t>네비게이션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99800" y="11493500"/>
            <a:ext cx="2235200" cy="4826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737" b="false" i="false" u="none" strike="noStrike">
                <a:solidFill>
                  <a:srgbClr val="383838"/>
                </a:solidFill>
                <a:ea typeface="GangwonEduAll Bold"/>
              </a:rPr>
              <a:t>챗봇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805400" y="11493500"/>
            <a:ext cx="2235200" cy="4826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737" b="false" i="false" u="none" strike="noStrike">
                <a:solidFill>
                  <a:srgbClr val="383838"/>
                </a:solidFill>
                <a:ea typeface="GangwonEduAll Bold"/>
              </a:rPr>
              <a:t>카메라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99000" y="11493500"/>
            <a:ext cx="2235200" cy="4826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737" b="false" i="false" u="none" strike="noStrike">
                <a:solidFill>
                  <a:srgbClr val="383838"/>
                </a:solidFill>
                <a:ea typeface="GangwonEduAll Bold"/>
              </a:rPr>
              <a:t>냉장고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635500" y="8763000"/>
            <a:ext cx="2590800" cy="2590800"/>
          </a:xfrm>
          <a:prstGeom prst="rect">
            <a:avLst/>
          </a:prstGeom>
          <a:effectLst>
            <a:outerShdw dir="2700000" dist="99483" blurRad="103463">
              <a:srgbClr val="000000">
                <a:alpha val="2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9440000">
            <a:off x="1066800" y="457200"/>
            <a:ext cx="2971800" cy="297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1130300"/>
            <a:ext cx="26162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19400" y="1295400"/>
            <a:ext cx="29845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336" b="false" i="false" u="none" strike="noStrike">
                <a:solidFill>
                  <a:srgbClr val="383838"/>
                </a:solidFill>
                <a:latin typeface="Raleway Bold"/>
              </a:rPr>
              <a:t>chapter o3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74500" y="4521200"/>
            <a:ext cx="10464800" cy="582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63500" y="4114800"/>
            <a:ext cx="8686800" cy="109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665200" y="4330700"/>
            <a:ext cx="68834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978" b="false" i="false" u="none" strike="noStrike">
                <a:solidFill>
                  <a:srgbClr val="383838"/>
                </a:solidFill>
                <a:ea typeface="GangwonEduPower"/>
              </a:rPr>
              <a:t>챗봇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5700" y="5613400"/>
            <a:ext cx="9118600" cy="2857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ChatGPT API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와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연동된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AI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챗봇입니다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사용자는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재료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손질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방법이나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요리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관련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질문을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할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향후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레시피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API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연동하여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
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레시피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추천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기능을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추가할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예정입니다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AI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가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부정확한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레시피를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생성하는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경우가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있어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,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검증된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레시피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데이터베이스를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활용하여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신뢰성을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확보할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계획입니다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711200"/>
            <a:ext cx="8458200" cy="13081000"/>
          </a:xfrm>
          <a:prstGeom prst="rect">
            <a:avLst/>
          </a:prstGeom>
          <a:effectLst>
            <a:outerShdw dir="2700000" dist="780667" blurRad="338289">
              <a:srgbClr val="000000">
                <a:alpha val="24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11176000" y="2146300"/>
            <a:ext cx="118618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9066" b="false" i="false" u="none" strike="noStrike">
                <a:solidFill>
                  <a:srgbClr val="383838"/>
                </a:solidFill>
                <a:ea typeface="GangwonEduPower"/>
              </a:rPr>
              <a:t>메세지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9440000">
            <a:off x="1066800" y="457200"/>
            <a:ext cx="2971800" cy="297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1130300"/>
            <a:ext cx="26162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19400" y="1295400"/>
            <a:ext cx="29845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336" b="false" i="false" u="none" strike="noStrike">
                <a:solidFill>
                  <a:srgbClr val="383838"/>
                </a:solidFill>
                <a:latin typeface="Raleway Bold"/>
              </a:rPr>
              <a:t>chapter o3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74500" y="4521200"/>
            <a:ext cx="10464800" cy="582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63500" y="4114800"/>
            <a:ext cx="8686800" cy="109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665200" y="4330700"/>
            <a:ext cx="68834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영수증</a:t>
            </a:r>
            <a:r>
              <a:rPr lang="en-US" sz="3978" b="false" i="false" u="none" strike="noStrike">
                <a:solidFill>
                  <a:srgbClr val="383838"/>
                </a:solidFill>
                <a:latin typeface="GangwonEduPower"/>
              </a:rPr>
              <a:t>/</a:t>
            </a: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식재료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5700" y="5905500"/>
            <a:ext cx="9118600" cy="2260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카메라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화면입니다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영수증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인식과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식재료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인식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기능을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제공합니다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각각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카메라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촬영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또는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갤러리에서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사진을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불러올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,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추후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다른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AI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모델로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쉽게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교체할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있도록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구조를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분리해두었습니다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
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카메라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기능은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CameraX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구현했습니다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6000" y="2146300"/>
            <a:ext cx="118618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9066" b="false" i="false" u="none" strike="noStrike">
                <a:solidFill>
                  <a:srgbClr val="383838"/>
                </a:solidFill>
                <a:ea typeface="GangwonEduPower"/>
              </a:rPr>
              <a:t>카메라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52800" y="622300"/>
            <a:ext cx="6756400" cy="13347700"/>
          </a:xfrm>
          <a:prstGeom prst="rect">
            <a:avLst/>
          </a:prstGeom>
          <a:effectLst>
            <a:outerShdw dir="2700000" dist="623706" blurRad="270273">
              <a:srgbClr val="000000">
                <a:alpha val="26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9440000">
            <a:off x="1066800" y="457200"/>
            <a:ext cx="2971800" cy="297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1130300"/>
            <a:ext cx="26162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19400" y="1295400"/>
            <a:ext cx="29845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336" b="false" i="false" u="none" strike="noStrike">
                <a:solidFill>
                  <a:srgbClr val="383838"/>
                </a:solidFill>
                <a:latin typeface="Raleway Bold"/>
              </a:rPr>
              <a:t>chapter o3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74500" y="4521200"/>
            <a:ext cx="10464800" cy="582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63500" y="4114800"/>
            <a:ext cx="8686800" cy="109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665200" y="4330700"/>
            <a:ext cx="68834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영수증</a:t>
            </a:r>
            <a:r>
              <a:rPr lang="en-US" sz="3978" b="false" i="false" u="none" strike="noStrike">
                <a:solidFill>
                  <a:srgbClr val="383838"/>
                </a:solidFill>
                <a:latin typeface="GangwonEduPower"/>
              </a:rPr>
              <a:t>/</a:t>
            </a: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식재료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5700" y="5588000"/>
            <a:ext cx="9118600" cy="29083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영수증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인식과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식재료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인식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기능을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제공합니다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각각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카메라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촬영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또는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갤러리에서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사진을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불러올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현재는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Gemini Vision API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사용하여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텍스트를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추출하며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,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인식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결과가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잘못된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경우를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대비해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사용자가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직접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수정할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있도록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실제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식재료를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촬영하는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것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외에도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인터넷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주문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내역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캡처를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통한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추가도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가능합니다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6000" y="2146300"/>
            <a:ext cx="118618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9066" b="false" i="false" u="none" strike="noStrike">
                <a:solidFill>
                  <a:srgbClr val="383838"/>
                </a:solidFill>
                <a:ea typeface="GangwonEduPower"/>
              </a:rPr>
              <a:t>카메라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" y="1219200"/>
            <a:ext cx="6286500" cy="7620000"/>
          </a:xfrm>
          <a:prstGeom prst="rect">
            <a:avLst/>
          </a:prstGeom>
          <a:effectLst>
            <a:outerShdw dir="2700000" dist="580489" blurRad="251545">
              <a:srgbClr val="000000">
                <a:alpha val="25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76600" y="6642100"/>
            <a:ext cx="6019800" cy="6705600"/>
          </a:xfrm>
          <a:prstGeom prst="rect">
            <a:avLst/>
          </a:prstGeom>
          <a:effectLst>
            <a:outerShdw dir="2700000" dist="555493" blurRad="240713">
              <a:srgbClr val="000000">
                <a:alpha val="25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13400" y="3657600"/>
            <a:ext cx="5562600" cy="5969000"/>
          </a:xfrm>
          <a:prstGeom prst="rect">
            <a:avLst/>
          </a:prstGeom>
          <a:effectLst>
            <a:outerShdw dir="2700000" dist="513212" blurRad="222392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9440000">
            <a:off x="1066800" y="457200"/>
            <a:ext cx="2971800" cy="297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1130300"/>
            <a:ext cx="26162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19400" y="1295400"/>
            <a:ext cx="29845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336" b="false" i="false" u="none" strike="noStrike">
                <a:solidFill>
                  <a:srgbClr val="383838"/>
                </a:solidFill>
                <a:latin typeface="Raleway Bold"/>
              </a:rPr>
              <a:t>chapter o3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74500" y="4521200"/>
            <a:ext cx="10464800" cy="582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63500" y="4114800"/>
            <a:ext cx="8686800" cy="109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665200" y="4330700"/>
            <a:ext cx="68834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재료</a:t>
            </a:r>
            <a:r>
              <a:rPr lang="en-US" sz="3978" b="false" i="false" u="none" strike="noStrike">
                <a:solidFill>
                  <a:srgbClr val="383838"/>
                </a:solidFill>
                <a:latin typeface="GangwonEduPower"/>
              </a:rPr>
              <a:t> </a:t>
            </a: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추가</a:t>
            </a:r>
            <a:r>
              <a:rPr lang="en-US" sz="3978" b="false" i="false" u="none" strike="noStrike">
                <a:solidFill>
                  <a:srgbClr val="383838"/>
                </a:solidFill>
                <a:latin typeface="GangwonEduPower"/>
              </a:rPr>
              <a:t>/</a:t>
            </a:r>
            <a:r>
              <a:rPr lang="ko-KR" sz="3978" b="false" i="false" u="none" strike="noStrike">
                <a:solidFill>
                  <a:srgbClr val="383838"/>
                </a:solidFill>
                <a:ea typeface="GangwonEduPower"/>
              </a:rPr>
              <a:t>삭제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5700" y="5613400"/>
            <a:ext cx="9118600" cy="2857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카메라에서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인식된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식재료를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냉장고에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추가하면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Room DB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에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저장되어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이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화면에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표시됩니다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휴지통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아이콘을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클릭하면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삭제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모드로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
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전환되며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,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체크박스로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삭제할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항목을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선택한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하단의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삭제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버튼을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
 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눌러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삭제할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수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 </a:t>
            </a:r>
            <a:r>
              <a:rPr lang="ko-KR" sz="2933" b="false" i="false" u="none" strike="noStrike">
                <a:solidFill>
                  <a:srgbClr val="383838"/>
                </a:solidFill>
                <a:ea typeface="GangwonEduAll Light"/>
              </a:rPr>
              <a:t>있습니다</a:t>
            </a:r>
            <a:r>
              <a:rPr lang="en-US" sz="2933" b="false" i="false" u="none" strike="noStrike">
                <a:solidFill>
                  <a:srgbClr val="383838"/>
                </a:solidFill>
                <a:latin typeface="GangwonEduAll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83838"/>
                </a:solidFill>
                <a:latin typeface="GangwonEduAll Light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6000" y="2146300"/>
            <a:ext cx="118618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9066" b="false" i="false" u="none" strike="noStrike">
                <a:solidFill>
                  <a:srgbClr val="383838"/>
                </a:solidFill>
                <a:ea typeface="GangwonEduPower"/>
              </a:rPr>
              <a:t>냉장고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2200" y="406400"/>
            <a:ext cx="7073900" cy="12915900"/>
          </a:xfrm>
          <a:prstGeom prst="rect">
            <a:avLst/>
          </a:prstGeom>
          <a:effectLst>
            <a:outerShdw dir="2700000" dist="652392" blurRad="282703">
              <a:srgbClr val="000000">
                <a:alpha val="25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56100" y="4330700"/>
            <a:ext cx="6273800" cy="9194800"/>
          </a:xfrm>
          <a:prstGeom prst="rect">
            <a:avLst/>
          </a:prstGeom>
          <a:effectLst>
            <a:outerShdw dir="2700000" dist="579089" blurRad="250938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423</ep:Words>
  <ep:PresentationFormat>On-screen Show (4:3)</ep:PresentationFormat>
  <ep:Paragraphs>101</ep:Paragraphs>
  <ep:Slides>15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HI</cp:lastModifiedBy>
  <dcterms:modified xsi:type="dcterms:W3CDTF">2025-12-16T15:13:31.142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